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5" r:id="rId2"/>
    <p:sldId id="320" r:id="rId3"/>
    <p:sldId id="314" r:id="rId4"/>
    <p:sldId id="318" r:id="rId5"/>
    <p:sldId id="323" r:id="rId6"/>
    <p:sldId id="324" r:id="rId7"/>
    <p:sldId id="325" r:id="rId8"/>
    <p:sldId id="319" r:id="rId9"/>
    <p:sldId id="322" r:id="rId10"/>
    <p:sldId id="326" r:id="rId11"/>
    <p:sldId id="327" r:id="rId12"/>
    <p:sldId id="328" r:id="rId13"/>
    <p:sldId id="329" r:id="rId14"/>
    <p:sldId id="321" r:id="rId15"/>
  </p:sldIdLst>
  <p:sldSz cx="12188825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29" autoAdjust="0"/>
  </p:normalViewPr>
  <p:slideViewPr>
    <p:cSldViewPr showGuides="1">
      <p:cViewPr varScale="1">
        <p:scale>
          <a:sx n="116" d="100"/>
          <a:sy n="116" d="100"/>
        </p:scale>
        <p:origin x="336" y="-204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10/23/2021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10/23/2021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10/23/2021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10/23/2021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10/23/2021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10/23/2021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10/23/2021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10/23/2021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10/23/2021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10/23/2021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10/23/2021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10/23/2021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RIGID HEDDLE STUDY GROUP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sz="2800" dirty="0" smtClean="0"/>
              <a:t>OCTOBER 26, 2021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76200"/>
            <a:ext cx="9144001" cy="1219200"/>
          </a:xfrm>
        </p:spPr>
        <p:txBody>
          <a:bodyPr>
            <a:normAutofit/>
          </a:bodyPr>
          <a:lstStyle/>
          <a:p>
            <a:r>
              <a:rPr lang="en-US" dirty="0"/>
              <a:t>Mary Anna </a:t>
            </a:r>
            <a:r>
              <a:rPr lang="en-US" dirty="0" err="1" smtClean="0"/>
              <a:t>Swinnerton</a:t>
            </a:r>
            <a:r>
              <a:rPr lang="en-US" dirty="0" smtClean="0"/>
              <a:t>: </a:t>
            </a:r>
            <a:r>
              <a:rPr lang="en-US" sz="3100" dirty="0" smtClean="0"/>
              <a:t>Plaids</a:t>
            </a:r>
            <a:br>
              <a:rPr lang="en-US" sz="3100" dirty="0" smtClean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012" y="1219200"/>
            <a:ext cx="11466599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This was the warp </a:t>
            </a:r>
            <a:r>
              <a:rPr lang="en-US" sz="2000" dirty="0" err="1"/>
              <a:t>Randee</a:t>
            </a:r>
            <a:r>
              <a:rPr lang="en-US" sz="2000" dirty="0"/>
              <a:t> and I used for the video to demo how to use warp from a warping board on a rigid heddle loom.</a:t>
            </a:r>
          </a:p>
          <a:p>
            <a:pPr marL="0" indent="0">
              <a:buNone/>
            </a:pPr>
            <a:r>
              <a:rPr lang="en-US" sz="2000" dirty="0"/>
              <a:t> The brown thread was 3-ply with one nylon and 2 cotton and so, when washed, there was differential shrinkage.  This gave interesting texture to the scarf.</a:t>
            </a:r>
          </a:p>
          <a:p>
            <a:pPr marL="0" indent="0">
              <a:buNone/>
            </a:pPr>
            <a:r>
              <a:rPr lang="en-US" sz="2000" dirty="0"/>
              <a:t>Doing a woven sample first to wash and dry the yarns is always a good idea.</a:t>
            </a:r>
          </a:p>
        </p:txBody>
      </p:sp>
      <p:sp>
        <p:nvSpPr>
          <p:cNvPr id="5" name="AutoShape 2" descr="Text Box"/>
          <p:cNvSpPr>
            <a:spLocks noChangeAspect="1" noChangeArrowheads="1"/>
          </p:cNvSpPr>
          <p:nvPr/>
        </p:nvSpPr>
        <p:spPr bwMode="auto">
          <a:xfrm>
            <a:off x="641350" y="-15081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3" descr="Text Box"/>
          <p:cNvSpPr>
            <a:spLocks noChangeAspect="1" noChangeArrowheads="1"/>
          </p:cNvSpPr>
          <p:nvPr/>
        </p:nvSpPr>
        <p:spPr bwMode="auto">
          <a:xfrm>
            <a:off x="1025525" y="-15081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Text Box"/>
          <p:cNvSpPr>
            <a:spLocks noChangeAspect="1" noChangeArrowheads="1"/>
          </p:cNvSpPr>
          <p:nvPr/>
        </p:nvSpPr>
        <p:spPr bwMode="auto">
          <a:xfrm>
            <a:off x="1409700" y="-15081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5" descr="Text Box"/>
          <p:cNvSpPr>
            <a:spLocks noChangeAspect="1" noChangeArrowheads="1"/>
          </p:cNvSpPr>
          <p:nvPr/>
        </p:nvSpPr>
        <p:spPr bwMode="auto">
          <a:xfrm>
            <a:off x="31750" y="1381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5" name="Picture 34" descr="A picture containing fabric&#10;&#10;Description automatically generate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8117" y="3816033"/>
            <a:ext cx="2962910" cy="1731645"/>
          </a:xfrm>
          <a:prstGeom prst="rect">
            <a:avLst/>
          </a:prstGeom>
        </p:spPr>
      </p:pic>
      <p:pic>
        <p:nvPicPr>
          <p:cNvPr id="36" name="Picture 35" descr="A picture containing indoor&#10;&#10;Description automatically generated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94540" y="3667313"/>
            <a:ext cx="2947670" cy="2101850"/>
          </a:xfrm>
          <a:prstGeom prst="rect">
            <a:avLst/>
          </a:prstGeom>
        </p:spPr>
      </p:pic>
      <p:pic>
        <p:nvPicPr>
          <p:cNvPr id="37" name="Picture 36" descr="A picture containing clothing, fabric&#10;&#10;Description automatically generated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989" y="3200400"/>
            <a:ext cx="2314575" cy="2980055"/>
          </a:xfrm>
          <a:prstGeom prst="rect">
            <a:avLst/>
          </a:prstGeom>
        </p:spPr>
      </p:pic>
      <p:pic>
        <p:nvPicPr>
          <p:cNvPr id="38" name="Picture 37" descr="A picture containing necktie, indoor, wearing, shirt&#10;&#10;Description automatically generated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5368" y="2724785"/>
            <a:ext cx="3114675" cy="359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37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13" y="76200"/>
            <a:ext cx="10515602" cy="2438400"/>
          </a:xfrm>
        </p:spPr>
        <p:txBody>
          <a:bodyPr>
            <a:normAutofit/>
          </a:bodyPr>
          <a:lstStyle/>
          <a:p>
            <a:r>
              <a:rPr lang="en-US" dirty="0"/>
              <a:t>M</a:t>
            </a:r>
            <a:r>
              <a:rPr lang="en-US" dirty="0" smtClean="0"/>
              <a:t>ary Anna </a:t>
            </a:r>
            <a:r>
              <a:rPr lang="en-US" dirty="0" err="1" smtClean="0"/>
              <a:t>Swinnerton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My </a:t>
            </a:r>
            <a:r>
              <a:rPr lang="en-US" sz="2400" dirty="0"/>
              <a:t>mother’s Montgomery Clan Plaid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 smtClean="0"/>
              <a:t>(</a:t>
            </a:r>
            <a:r>
              <a:rPr lang="en-US" sz="2000" dirty="0"/>
              <a:t>Sample from Linda Davis Tartan </a:t>
            </a:r>
            <a:r>
              <a:rPr lang="en-US" sz="2000" dirty="0" smtClean="0"/>
              <a:t>Workshop </a:t>
            </a:r>
            <a:r>
              <a:rPr lang="en-US" sz="2000" dirty="0"/>
              <a:t>several years ago) </a:t>
            </a:r>
            <a:r>
              <a:rPr lang="en-US" sz="2000" dirty="0" smtClean="0"/>
              <a:t>creating a plaid by letting the number and order of warp threads determine the number and order of weft shots</a:t>
            </a:r>
            <a:br>
              <a:rPr lang="en-US" sz="2000" dirty="0" smtClean="0"/>
            </a:br>
            <a:r>
              <a:rPr lang="en-US" sz="2000" dirty="0" smtClean="0"/>
              <a:t>a “Warp Determined Plaid”</a:t>
            </a:r>
            <a:endParaRPr lang="en-US" sz="2000" dirty="0"/>
          </a:p>
        </p:txBody>
      </p:sp>
      <p:pic>
        <p:nvPicPr>
          <p:cNvPr id="3" name="Picture 2" descr="A picture containing indoor&#10;&#10;Description automatically generate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68288" y="3619502"/>
            <a:ext cx="3429000" cy="2133600"/>
          </a:xfrm>
          <a:prstGeom prst="rect">
            <a:avLst/>
          </a:prstGeom>
        </p:spPr>
      </p:pic>
      <p:pic>
        <p:nvPicPr>
          <p:cNvPr id="4" name="Picture 3" descr="A picture containing building&#10;&#10;Description automatically generated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17762" y="3562353"/>
            <a:ext cx="3238499" cy="2133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13412" y="3009901"/>
            <a:ext cx="51054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1966 -My first Rigid Heddle Loom –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pears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brand  from England – Notched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slots on front cloth and back warp beams	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 warps/slot – 5 dpi or 10 threads/inch)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holes were made by a looped wire with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Space between for the slot.  On either side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“rest” for the heddle kept it in neutral position.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Weaving was done by raising and lowering the heddle and pulling it forward to beat.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Threading was done with a crochet hook or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Dental Threading Floss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22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76200"/>
            <a:ext cx="10210803" cy="609600"/>
          </a:xfrm>
        </p:spPr>
        <p:txBody>
          <a:bodyPr>
            <a:normAutofit/>
          </a:bodyPr>
          <a:lstStyle/>
          <a:p>
            <a:r>
              <a:rPr lang="en-US" dirty="0"/>
              <a:t>Mary Anna </a:t>
            </a:r>
            <a:r>
              <a:rPr lang="en-US" dirty="0" err="1"/>
              <a:t>Swinnerton</a:t>
            </a:r>
            <a:r>
              <a:rPr lang="en-US" dirty="0"/>
              <a:t>:</a:t>
            </a:r>
          </a:p>
        </p:txBody>
      </p:sp>
      <p:pic>
        <p:nvPicPr>
          <p:cNvPr id="3" name="Picture 2" descr="A picture containing colorful&#10;&#10;Description automatically generate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1683" y="2512693"/>
            <a:ext cx="3957637" cy="4379913"/>
          </a:xfrm>
          <a:prstGeom prst="rect">
            <a:avLst/>
          </a:prstGeom>
        </p:spPr>
      </p:pic>
      <p:pic>
        <p:nvPicPr>
          <p:cNvPr id="4" name="Picture 3" descr="A picture containing necktie, row, different, rack&#10;&#10;Description automatically generated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48410" y="3255801"/>
            <a:ext cx="4071301" cy="28936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5612" y="685800"/>
            <a:ext cx="89508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SAORI FREE FORM WEAVING – 2017 – ANWG CONFERENCE, VICTORIA, B.C.</a:t>
            </a:r>
            <a:endParaRPr lang="en-US" dirty="0"/>
          </a:p>
        </p:txBody>
      </p:sp>
      <p:pic>
        <p:nvPicPr>
          <p:cNvPr id="3074" name="Picture 8" descr="A picture containing furniture, chair, seat&#10;&#10;Description automatically generate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212" y="4002529"/>
            <a:ext cx="2093382" cy="283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5612" y="1143000"/>
            <a:ext cx="10820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SAORI Weaving is a </a:t>
            </a:r>
            <a:r>
              <a:rPr lang="en-US" dirty="0"/>
              <a:t>contemporary </a:t>
            </a:r>
            <a:r>
              <a:rPr lang="en-US" dirty="0" smtClean="0"/>
              <a:t>hand weaving </a:t>
            </a:r>
            <a:r>
              <a:rPr lang="en-US" dirty="0"/>
              <a:t>method founded by </a:t>
            </a:r>
            <a:r>
              <a:rPr lang="en-US" dirty="0" err="1"/>
              <a:t>Misao</a:t>
            </a:r>
            <a:r>
              <a:rPr lang="en-US" dirty="0"/>
              <a:t> Jo (</a:t>
            </a:r>
            <a:r>
              <a:rPr lang="en-US" dirty="0" smtClean="0"/>
              <a:t>1913-2018, Japan) </a:t>
            </a:r>
            <a:r>
              <a:rPr lang="en-US" dirty="0"/>
              <a:t>in 1969. </a:t>
            </a:r>
            <a:r>
              <a:rPr lang="en-US" dirty="0" smtClean="0"/>
              <a:t> </a:t>
            </a:r>
            <a:r>
              <a:rPr lang="en-US" dirty="0"/>
              <a:t>She named her weaving style 'SAORI' in which anyone can </a:t>
            </a:r>
            <a:r>
              <a:rPr lang="en-US" dirty="0" smtClean="0"/>
              <a:t>express oneself </a:t>
            </a:r>
            <a:r>
              <a:rPr lang="en-US" dirty="0"/>
              <a:t>freely regardless of age, gender, disability or intellectual aptitude. In SAORI, </a:t>
            </a:r>
            <a:r>
              <a:rPr lang="en-US" altLang="en-US" dirty="0">
                <a:latin typeface="Roboto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people can enjoy hand weaving as an art form, not only as a hand craft.</a:t>
            </a:r>
            <a:endParaRPr lang="en-US" altLang="en-US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Roboto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It's a</a:t>
            </a:r>
            <a:r>
              <a:rPr lang="en-US" alt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b="1" dirty="0">
                <a:latin typeface="Roboto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plain weave</a:t>
            </a:r>
            <a:r>
              <a:rPr lang="en-US" altLang="en-US" dirty="0">
                <a:latin typeface="Roboto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experimental, free-style approach to weaving pioneered in Japan. </a:t>
            </a:r>
            <a:r>
              <a:rPr lang="en-US" altLang="en-US" dirty="0" smtClean="0">
                <a:latin typeface="Roboto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dirty="0">
                <a:latin typeface="Roboto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dirty="0" err="1">
                <a:latin typeface="Roboto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Saori</a:t>
            </a:r>
            <a:r>
              <a:rPr lang="en-US" altLang="en-US" dirty="0">
                <a:latin typeface="Roboto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website has all the history.) </a:t>
            </a:r>
            <a:r>
              <a:rPr lang="en-US" altLang="en-US" dirty="0" err="1">
                <a:latin typeface="Roboto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Saori</a:t>
            </a:r>
            <a:r>
              <a:rPr lang="en-US" altLang="en-US" dirty="0">
                <a:latin typeface="Roboto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latin typeface="Roboto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emphasizes </a:t>
            </a:r>
            <a:r>
              <a:rPr lang="en-US" altLang="en-US" dirty="0">
                <a:latin typeface="Roboto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finger manipulation techniques</a:t>
            </a:r>
            <a:r>
              <a:rPr lang="en-US" altLang="en-US" dirty="0" smtClean="0">
                <a:latin typeface="Roboto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color</a:t>
            </a:r>
            <a:r>
              <a:rPr lang="en-US" altLang="en-US" dirty="0">
                <a:latin typeface="Roboto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texture and self-expression</a:t>
            </a:r>
            <a:r>
              <a:rPr lang="en-US" altLang="en-US" dirty="0"/>
              <a:t> </a:t>
            </a:r>
            <a:endParaRPr lang="en-US" altLang="en-US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447212" y="3633197"/>
            <a:ext cx="19812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</a:t>
            </a:r>
            <a:r>
              <a:rPr lang="en-US" dirty="0" err="1"/>
              <a:t>Saori</a:t>
            </a:r>
            <a:r>
              <a:rPr lang="en-US" dirty="0"/>
              <a:t> Loom</a:t>
            </a: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0" y="0"/>
            <a:ext cx="12188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59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12" y="152400"/>
            <a:ext cx="5486400" cy="5638800"/>
          </a:xfrm>
        </p:spPr>
        <p:txBody>
          <a:bodyPr>
            <a:normAutofit/>
          </a:bodyPr>
          <a:lstStyle/>
          <a:p>
            <a:r>
              <a:rPr lang="en-US" dirty="0" smtClean="0"/>
              <a:t>KAY PARKINSON: </a:t>
            </a:r>
            <a:br>
              <a:rPr lang="en-US" dirty="0" smtClean="0"/>
            </a:br>
            <a:r>
              <a:rPr lang="en-US" dirty="0" smtClean="0"/>
              <a:t>Towels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2 New towels; weft is linen paper and warp is blue 8/2 cotton</a:t>
            </a:r>
            <a:br>
              <a:rPr lang="en-US" dirty="0" smtClean="0"/>
            </a:br>
            <a:r>
              <a:rPr lang="en-US" dirty="0" smtClean="0"/>
              <a:t>The white towels are the original towels presented at the last meeting.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098" name="Picture 2" descr="https://attachment.outlook.live.net/owa/MSA%3Ab_kracher%40hotmail.com/service.svc/s/GetAttachmentThumbnail?id=AQMkADAwATE0YjEwLWFhADZkLWM5YzUtMDACLTAwCgBGAAADblEIhyFlQU2NvyepqA0u6AcA3GEFINkGikWkutb5gSnP%2BAAAAgEMAAAA3GEFINkGikWkutb5gSnP%2BAAFWb%2F2xQAAAAESABAAM%2FNLVlld8kCarsPcwiIO9w%3D%3D&amp;thumbnailType=2&amp;isc=1&amp;token=eyJhbGciOiJSUzI1NiIsImtpZCI6IjMwODE3OUNFNUY0QjUyRTc4QjJEQjg5NjZCQUY0RUNDMzcyN0FFRUUiLCJ0eXAiOiJKV1QiLCJ4NXQiOiJNSUY1emw5TFV1ZUxMYmlXYTY5T3pEY25ydTQifQ.eyJvcmlnaW4iOiJodHRwczovL291dGxvb2subGl2ZS5jb20iLCJ1YyI6IjcxYjlhYmIwOTQ1NTRhOGFhYjdkOTA4OTU3YzYzMDAwIiwidmVyIjoiRXhjaGFuZ2UuQ2FsbGJhY2suVjEiLCJhcHBjdHhzZW5kZXIiOiJPd2FEb3dubG9hZEA4NGRmOWU3Zi1lOWY2LTQwYWYtYjQzNS1hYWFhYWFhYWFhYWEiLCJpc3NyaW5nIjoiV1ciLCJhcHBjdHgiOiJ7XCJtc2V4Y2hwcm90XCI6XCJvd2FcIixcInB1aWRcIjpcIjM2NDAwOTkyNzU5MjM4OVwiLFwic2NvcGVcIjpcIk93YURvd25sb2FkXCIsXCJvaWRcIjpcIjAwMDE0YjEwLWFhNmQtYzljNS0wMDAwLTAwMDAwMDAwMDAwMFwiLFwicHJpbWFyeXNpZFwiOlwiUy0xLTI4MjctODQ3NTItMjg1OTMyMTc5N1wifSIsIm5iZiI6MTYzNTAzNzQxNiwiZXhwIjoxNjM1MDM4MDE2LCJpc3MiOiIwMDAwMDAwMi0wMDAwLTBmZjEtY2UwMC0wMDAwMDAwMDAwMDBAODRkZjllN2YtZTlmNi00MGFmLWI0MzUtYWFhYWFhYWFhYWFhIiwiYXVkIjoiMDAwMDAwMDItMDAwMC0wZmYxLWNlMDAtMDAwMDAwMDAwMDAwL2F0dGFjaG1lbnQub3V0bG9vay5saXZlLm5ldEA4NGRmOWU3Zi1lOWY2LTQwYWYtYjQzNS1hYWFhYWFhYWFhYWEiLCJoYXBwIjoib3dhIn0.f5Qhy-Mi27BK2QhFGBx3rUSYEA8X6tgeIJPisN9lRt36_fycaoD7zi-EVloATEkar3qFDDYRPjLKz0qhPgllS0grF20Twcl6PudiilJ9jl2fP_ggL712N8JBeR1QtW-yWPRP_cZ-HLXBTK7Pp_xf4AGwMJD2nlFidl_ZySerwA79hD9ACYzMnQtF3IQxmIw7vpkBhXb9qtBENv0KOQAsF7gYCxbKMuSXSWDv1YPb-ODciI1xpqWeJYCIWaYQ8eJOWf2QAjpF0g-yvlLgWyNjhM3F0fAmupoAyRsDHyHsdc7ZleX5WT_TNbaAh0RAex1FLmdbK91Ntg40mHpl16qlZQ&amp;X-OWA-CANARY=ijeW8O4p0EilQxzMcVeAKfCdvUmKltkYrps_9w2BtI9WuQYdCrhtP5XcrbEdEsIgndwPwl8UgK4.&amp;owa=outlook.live.com&amp;scriptVer=20211011004.08.02&amp;animation=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612" y="304800"/>
            <a:ext cx="5901965" cy="615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45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7212" y="1066800"/>
            <a:ext cx="8458200" cy="3124200"/>
          </a:xfrm>
        </p:spPr>
        <p:txBody>
          <a:bodyPr/>
          <a:lstStyle/>
          <a:p>
            <a:pPr algn="ctr"/>
            <a:r>
              <a:rPr lang="en-US" sz="4000" dirty="0" smtClean="0"/>
              <a:t>END OF PRESENTATION!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idx="1"/>
          </p:nvPr>
        </p:nvSpPr>
        <p:spPr>
          <a:xfrm>
            <a:off x="8761413" y="8458200"/>
            <a:ext cx="304800" cy="2667000"/>
          </a:xfrm>
        </p:spPr>
      </p:sp>
    </p:spTree>
    <p:extLst>
      <p:ext uri="{BB962C8B-B14F-4D97-AF65-F5344CB8AC3E}">
        <p14:creationId xmlns:p14="http://schemas.microsoft.com/office/powerpoint/2010/main" val="225875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812" y="76200"/>
            <a:ext cx="10515600" cy="1600200"/>
          </a:xfrm>
        </p:spPr>
        <p:txBody>
          <a:bodyPr>
            <a:normAutofit/>
          </a:bodyPr>
          <a:lstStyle/>
          <a:p>
            <a:r>
              <a:rPr lang="en-US" dirty="0" smtClean="0"/>
              <a:t>Sharyl McCulloch:  </a:t>
            </a:r>
            <a:br>
              <a:rPr lang="en-US" dirty="0" smtClean="0"/>
            </a:br>
            <a:r>
              <a:rPr lang="en-US" dirty="0" smtClean="0"/>
              <a:t>Pieces woven using </a:t>
            </a:r>
            <a:r>
              <a:rPr lang="en-US" dirty="0" err="1"/>
              <a:t>V</a:t>
            </a:r>
            <a:r>
              <a:rPr lang="en-US" dirty="0" err="1" smtClean="0"/>
              <a:t>ari</a:t>
            </a:r>
            <a:r>
              <a:rPr lang="en-US" dirty="0" smtClean="0"/>
              <a:t>-dent heddle.  Random plaids coinciding with October lesson plan.</a:t>
            </a:r>
            <a:endParaRPr lang="en-US" dirty="0"/>
          </a:p>
        </p:txBody>
      </p:sp>
      <p:pic>
        <p:nvPicPr>
          <p:cNvPr id="1026" name="Picture 2" descr="Image preview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2" y="1886233"/>
            <a:ext cx="3581400" cy="477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previe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515" y="1896160"/>
            <a:ext cx="3607080" cy="480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previ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2" y="1896160"/>
            <a:ext cx="3581400" cy="476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80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0"/>
            <a:ext cx="9987798" cy="2362200"/>
          </a:xfrm>
        </p:spPr>
        <p:txBody>
          <a:bodyPr>
            <a:normAutofit/>
          </a:bodyPr>
          <a:lstStyle/>
          <a:p>
            <a:r>
              <a:rPr lang="en-US" dirty="0" smtClean="0"/>
              <a:t>Sharyl McCulloch: </a:t>
            </a:r>
            <a:br>
              <a:rPr lang="en-US" dirty="0" smtClean="0"/>
            </a:br>
            <a:r>
              <a:rPr lang="en-US" sz="3600" dirty="0" err="1" smtClean="0"/>
              <a:t>Vari</a:t>
            </a:r>
            <a:r>
              <a:rPr lang="en-US" sz="3600" dirty="0" smtClean="0"/>
              <a:t>-dent heddle – “unloaded” and in use with various weights/widths of yarn on a RHL.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2050" name="Picture 2" descr="Image pre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118" y="1905000"/>
            <a:ext cx="51054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pre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20" y="2073855"/>
            <a:ext cx="5490880" cy="431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16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878" y="152400"/>
            <a:ext cx="8822294" cy="1524000"/>
          </a:xfrm>
        </p:spPr>
        <p:txBody>
          <a:bodyPr/>
          <a:lstStyle/>
          <a:p>
            <a:r>
              <a:rPr lang="en-US" dirty="0" smtClean="0"/>
              <a:t>Marsha Phelps:  </a:t>
            </a:r>
            <a:br>
              <a:rPr lang="en-US" dirty="0" smtClean="0"/>
            </a:br>
            <a:r>
              <a:rPr lang="en-US" dirty="0" smtClean="0"/>
              <a:t>First shawl using Lion Brand ribbon yarn for warp and weft.  12 dpi</a:t>
            </a:r>
            <a:endParaRPr lang="en-US" dirty="0"/>
          </a:p>
        </p:txBody>
      </p:sp>
      <p:pic>
        <p:nvPicPr>
          <p:cNvPr id="5122" name="Picture 2" descr="https://attachment.outlook.live.net/owa/MSA%3Ab_kracher%40hotmail.com/service.svc/s/GetAttachmentThumbnail?id=AQMkADAwATE0YjEwLWFhADZkLWM5YzUtMDACLTAwCgBGAAADblEIhyFlQU2NvyepqA0u6AcA3GEFINkGikWkutb5gSnP%2BAAAAgEMAAAA3GEFINkGikWkutb5gSnP%2BAAFWFxkTwAAAAESABAAKasnlp0GH0KGBlsboqCxrw%3D%3D&amp;thumbnailType=2&amp;isc=1&amp;token=eyJhbGciOiJSUzI1NiIsImtpZCI6IjMwODE3OUNFNUY0QjUyRTc4QjJEQjg5NjZCQUY0RUNDMzcyN0FFRUUiLCJ0eXAiOiJKV1QiLCJ4NXQiOiJNSUY1emw5TFV1ZUxMYmlXYTY5T3pEY25ydTQifQ.eyJvcmlnaW4iOiJodHRwczovL291dGxvb2subGl2ZS5jb20iLCJ1YyI6IjU5ZmI1MzI4N2ZkZDRmMWRiOTJmOTc2MWEyYzAxYzBkIiwidmVyIjoiRXhjaGFuZ2UuQ2FsbGJhY2suVjEiLCJhcHBjdHhzZW5kZXIiOiJPd2FEb3dubG9hZEA4NGRmOWU3Zi1lOWY2LTQwYWYtYjQzNS1hYWFhYWFhYWFhYWEiLCJpc3NyaW5nIjoiV1ciLCJhcHBjdHgiOiJ7XCJtc2V4Y2hwcm90XCI6XCJvd2FcIixcInB1aWRcIjpcIjM2NDAwOTkyNzU5MjM4OVwiLFwic2NvcGVcIjpcIk93YURvd25sb2FkXCIsXCJvaWRcIjpcIjAwMDE0YjEwLWFhNmQtYzljNS0wMDAwLTAwMDAwMDAwMDAwMFwiLFwicHJpbWFyeXNpZFwiOlwiUy0xLTI4MjctODQ3NTItMjg1OTMyMTc5N1wifSIsIm5iZiI6MTYzNDg2NjI5NCwiZXhwIjoxNjM0ODY2ODk0LCJpc3MiOiIwMDAwMDAwMi0wMDAwLTBmZjEtY2UwMC0wMDAwMDAwMDAwMDBAODRkZjllN2YtZTlmNi00MGFmLWI0MzUtYWFhYWFhYWFhYWFhIiwiYXVkIjoiMDAwMDAwMDItMDAwMC0wZmYxLWNlMDAtMDAwMDAwMDAwMDAwL2F0dGFjaG1lbnQub3V0bG9vay5saXZlLm5ldEA4NGRmOWU3Zi1lOWY2LTQwYWYtYjQzNS1hYWFhYWFhYWFhYWEiLCJoYXBwIjoib3dhIn0.YQS1YSzrVAHIYBE3twXfsUvzv1L2-hek4f9yZzbDkkNAmMHsA1RaWUfOxyYldAysHvMi3saWDRl1JEN1LUXawMKnAy0F8zIm4Rvu6dtOddjdtX9MucCuWA334A3nWMag-ZLZ1x72h4xniyjsxU0EyakAUR4Y_OsMwRxcF3Pj45ss5jD_S2VoAqWXQ4OrY8DD4_NQP6WCzlmWSZky5JcWIhl_CRNl3jL3_EuVXkVDRCej59qq81ZOo619MqfcttbIpOv_vGRYaKc21fbPJyCGdCnnWRvAWIEByxRoAb9zZJ0bJK9TGkaSPXILK8LMrzFKTKJt46ym4fc3RB5PUoV98A&amp;X-OWA-CANARY=reIKLC_4w0a-0xLT1m60TUBM4PD7lNkYqFxvyClAqAaHy8iBJO8cny6UNF-fKB2z3MFqarjrPaA.&amp;owa=outlook.live.com&amp;scriptVer=20211011004.07&amp;animation=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93" y="1987665"/>
            <a:ext cx="3528058" cy="469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attachment.outlook.live.net/owa/MSA%3Ab_kracher%40hotmail.com/service.svc/s/GetAttachmentThumbnail?id=AQMkADAwATE0YjEwLWFhADZkLWM5YzUtMDACLTAwCgBGAAADblEIhyFlQU2NvyepqA0u6AcA3GEFINkGikWkutb5gSnP%2BAAAAgEMAAAA3GEFINkGikWkutb5gSnP%2BAAFWFxkUAAAAAESABAAvWn02q3I4U%2B2aMdPZL%2F5yA%3D%3D&amp;thumbnailType=2&amp;isc=1&amp;token=eyJhbGciOiJSUzI1NiIsImtpZCI6IjMwODE3OUNFNUY0QjUyRTc4QjJEQjg5NjZCQUY0RUNDMzcyN0FFRUUiLCJ0eXAiOiJKV1QiLCJ4NXQiOiJNSUY1emw5TFV1ZUxMYmlXYTY5T3pEY25ydTQifQ.eyJvcmlnaW4iOiJodHRwczovL291dGxvb2subGl2ZS5jb20iLCJ1YyI6IjU5ZmI1MzI4N2ZkZDRmMWRiOTJmOTc2MWEyYzAxYzBkIiwidmVyIjoiRXhjaGFuZ2UuQ2FsbGJhY2suVjEiLCJhcHBjdHhzZW5kZXIiOiJPd2FEb3dubG9hZEA4NGRmOWU3Zi1lOWY2LTQwYWYtYjQzNS1hYWFhYWFhYWFhYWEiLCJpc3NyaW5nIjoiV1ciLCJhcHBjdHgiOiJ7XCJtc2V4Y2hwcm90XCI6XCJvd2FcIixcInB1aWRcIjpcIjM2NDAwOTkyNzU5MjM4OVwiLFwic2NvcGVcIjpcIk93YURvd25sb2FkXCIsXCJvaWRcIjpcIjAwMDE0YjEwLWFhNmQtYzljNS0wMDAwLTAwMDAwMDAwMDAwMFwiLFwicHJpbWFyeXNpZFwiOlwiUy0xLTI4MjctODQ3NTItMjg1OTMyMTc5N1wifSIsIm5iZiI6MTYzNDg2NjI5NCwiZXhwIjoxNjM0ODY2ODk0LCJpc3MiOiIwMDAwMDAwMi0wMDAwLTBmZjEtY2UwMC0wMDAwMDAwMDAwMDBAODRkZjllN2YtZTlmNi00MGFmLWI0MzUtYWFhYWFhYWFhYWFhIiwiYXVkIjoiMDAwMDAwMDItMDAwMC0wZmYxLWNlMDAtMDAwMDAwMDAwMDAwL2F0dGFjaG1lbnQub3V0bG9vay5saXZlLm5ldEA4NGRmOWU3Zi1lOWY2LTQwYWYtYjQzNS1hYWFhYWFhYWFhYWEiLCJoYXBwIjoib3dhIn0.YQS1YSzrVAHIYBE3twXfsUvzv1L2-hek4f9yZzbDkkNAmMHsA1RaWUfOxyYldAysHvMi3saWDRl1JEN1LUXawMKnAy0F8zIm4Rvu6dtOddjdtX9MucCuWA334A3nWMag-ZLZ1x72h4xniyjsxU0EyakAUR4Y_OsMwRxcF3Pj45ss5jD_S2VoAqWXQ4OrY8DD4_NQP6WCzlmWSZky5JcWIhl_CRNl3jL3_EuVXkVDRCej59qq81ZOo619MqfcttbIpOv_vGRYaKc21fbPJyCGdCnnWRvAWIEByxRoAb9zZJ0bJK9TGkaSPXILK8LMrzFKTKJt46ym4fc3RB5PUoV98A&amp;X-OWA-CANARY=CAHXK1iQTUWvNGnK4mLqkzA2r_H7lNkYjQzsr-X7Wo5t_z0wm1_A2V2ymKqZmF8rQORvSPsPhjQ.&amp;owa=outlook.live.com&amp;scriptVer=20211011004.07&amp;animation=tru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171" y="2012547"/>
            <a:ext cx="3601282" cy="479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attachment.outlook.live.net/owa/MSA%3Ab_kracher%40hotmail.com/service.svc/s/GetAttachmentThumbnail?id=AQMkADAwATE0YjEwLWFhADZkLWM5YzUtMDACLTAwCgBGAAADblEIhyFlQU2NvyepqA0u6AcA3GEFINkGikWkutb5gSnP%2BAAAAgEMAAAA3GEFINkGikWkutb5gSnP%2BAAFWFxkUAAAAAESABAAmJnbooGefkmBKh6FU6fzWg%3D%3D&amp;thumbnailType=2&amp;isc=1&amp;token=eyJhbGciOiJSUzI1NiIsImtpZCI6IjMwODE3OUNFNUY0QjUyRTc4QjJEQjg5NjZCQUY0RUNDMzcyN0FFRUUiLCJ0eXAiOiJKV1QiLCJ4NXQiOiJNSUY1emw5TFV1ZUxMYmlXYTY5T3pEY25ydTQifQ.eyJvcmlnaW4iOiJodHRwczovL291dGxvb2subGl2ZS5jb20iLCJ1YyI6IjU5ZmI1MzI4N2ZkZDRmMWRiOTJmOTc2MWEyYzAxYzBkIiwidmVyIjoiRXhjaGFuZ2UuQ2FsbGJhY2suVjEiLCJhcHBjdHhzZW5kZXIiOiJPd2FEb3dubG9hZEA4NGRmOWU3Zi1lOWY2LTQwYWYtYjQzNS1hYWFhYWFhYWFhYWEiLCJpc3NyaW5nIjoiV1ciLCJhcHBjdHgiOiJ7XCJtc2V4Y2hwcm90XCI6XCJvd2FcIixcInB1aWRcIjpcIjM2NDAwOTkyNzU5MjM4OVwiLFwic2NvcGVcIjpcIk93YURvd25sb2FkXCIsXCJvaWRcIjpcIjAwMDE0YjEwLWFhNmQtYzljNS0wMDAwLTAwMDAwMDAwMDAwMFwiLFwicHJpbWFyeXNpZFwiOlwiUy0xLTI4MjctODQ3NTItMjg1OTMyMTc5N1wifSIsIm5iZiI6MTYzNDg2NjI5NCwiZXhwIjoxNjM0ODY2ODk0LCJpc3MiOiIwMDAwMDAwMi0wMDAwLTBmZjEtY2UwMC0wMDAwMDAwMDAwMDBAODRkZjllN2YtZTlmNi00MGFmLWI0MzUtYWFhYWFhYWFhYWFhIiwiYXVkIjoiMDAwMDAwMDItMDAwMC0wZmYxLWNlMDAtMDAwMDAwMDAwMDAwL2F0dGFjaG1lbnQub3V0bG9vay5saXZlLm5ldEA4NGRmOWU3Zi1lOWY2LTQwYWYtYjQzNS1hYWFhYWFhYWFhYWEiLCJoYXBwIjoib3dhIn0.YQS1YSzrVAHIYBE3twXfsUvzv1L2-hek4f9yZzbDkkNAmMHsA1RaWUfOxyYldAysHvMi3saWDRl1JEN1LUXawMKnAy0F8zIm4Rvu6dtOddjdtX9MucCuWA334A3nWMag-ZLZ1x72h4xniyjsxU0EyakAUR4Y_OsMwRxcF3Pj45ss5jD_S2VoAqWXQ4OrY8DD4_NQP6WCzlmWSZky5JcWIhl_CRNl3jL3_EuVXkVDRCej59qq81ZOo619MqfcttbIpOv_vGRYaKc21fbPJyCGdCnnWRvAWIEByxRoAb9zZJ0bJK9TGkaSPXILK8LMrzFKTKJt46ym4fc3RB5PUoV98A&amp;X-OWA-CANARY=CAHXK1iQTUWvNGnK4mLqkzA2r_H7lNkYjQzsr-X7Wo5t_z0wm1_A2V2ymKqZmF8rQORvSPsPhjQ.&amp;owa=outlook.live.com&amp;scriptVer=20211011004.07&amp;animation=tru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1412" y="3352800"/>
            <a:ext cx="2870417" cy="3819267"/>
          </a:xfrm>
          <a:prstGeom prst="rect">
            <a:avLst/>
          </a:prstGeom>
          <a:noFill/>
          <a:scene3d>
            <a:camera prst="orthographicFront">
              <a:rot lat="896492" lon="20989477" rev="5319729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attachment.outlook.live.net/owa/MSA%3Ab_kracher%40hotmail.com/service.svc/s/GetAttachmentThumbnail?id=AQMkADAwATE0YjEwLWFhADZkLWM5YzUtMDACLTAwCgBGAAADblEIhyFlQU2NvyepqA0u6AcA3GEFINkGikWkutb5gSnP%2BAAAAgEMAAAA3GEFINkGikWkutb5gSnP%2BAAFWFxkUAAAAAESABAA1xyj5C4ho0%2BKZMbwEWSZtg%3D%3D&amp;thumbnailType=2&amp;isc=1&amp;token=eyJhbGciOiJSUzI1NiIsImtpZCI6IjMwODE3OUNFNUY0QjUyRTc4QjJEQjg5NjZCQUY0RUNDMzcyN0FFRUUiLCJ0eXAiOiJKV1QiLCJ4NXQiOiJNSUY1emw5TFV1ZUxMYmlXYTY5T3pEY25ydTQifQ.eyJvcmlnaW4iOiJodHRwczovL291dGxvb2subGl2ZS5jb20iLCJ1YyI6IjU5ZmI1MzI4N2ZkZDRmMWRiOTJmOTc2MWEyYzAxYzBkIiwidmVyIjoiRXhjaGFuZ2UuQ2FsbGJhY2suVjEiLCJhcHBjdHhzZW5kZXIiOiJPd2FEb3dubG9hZEA4NGRmOWU3Zi1lOWY2LTQwYWYtYjQzNS1hYWFhYWFhYWFhYWEiLCJpc3NyaW5nIjoiV1ciLCJhcHBjdHgiOiJ7XCJtc2V4Y2hwcm90XCI6XCJvd2FcIixcInB1aWRcIjpcIjM2NDAwOTkyNzU5MjM4OVwiLFwic2NvcGVcIjpcIk93YURvd25sb2FkXCIsXCJvaWRcIjpcIjAwMDE0YjEwLWFhNmQtYzljNS0wMDAwLTAwMDAwMDAwMDAwMFwiLFwicHJpbWFyeXNpZFwiOlwiUy0xLTI4MjctODQ3NTItMjg1OTMyMTc5N1wifSIsIm5iZiI6MTYzNDg2NjI5NCwiZXhwIjoxNjM0ODY2ODk0LCJpc3MiOiIwMDAwMDAwMi0wMDAwLTBmZjEtY2UwMC0wMDAwMDAwMDAwMDBAODRkZjllN2YtZTlmNi00MGFmLWI0MzUtYWFhYWFhYWFhYWFhIiwiYXVkIjoiMDAwMDAwMDItMDAwMC0wZmYxLWNlMDAtMDAwMDAwMDAwMDAwL2F0dGFjaG1lbnQub3V0bG9vay5saXZlLm5ldEA4NGRmOWU3Zi1lOWY2LTQwYWYtYjQzNS1hYWFhYWFhYWFhYWEiLCJoYXBwIjoib3dhIn0.YQS1YSzrVAHIYBE3twXfsUvzv1L2-hek4f9yZzbDkkNAmMHsA1RaWUfOxyYldAysHvMi3saWDRl1JEN1LUXawMKnAy0F8zIm4Rvu6dtOddjdtX9MucCuWA334A3nWMag-ZLZ1x72h4xniyjsxU0EyakAUR4Y_OsMwRxcF3Pj45ss5jD_S2VoAqWXQ4OrY8DD4_NQP6WCzlmWSZky5JcWIhl_CRNl3jL3_EuVXkVDRCej59qq81ZOo619MqfcttbIpOv_vGRYaKc21fbPJyCGdCnnWRvAWIEByxRoAb9zZJ0bJK9TGkaSPXILK8LMrzFKTKJt46ym4fc3RB5PUoV98A&amp;X-OWA-CANARY=CAHXK1iQTUWvNGnK4mLqkzA2r_H7lNkYjQzsr-X7Wo5t_z0wm1_A2V2ymKqZmF8rQORvSPsPhjQ.&amp;owa=outlook.live.com&amp;scriptVer=20211011004.07&amp;animation=tru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171" y="320899"/>
            <a:ext cx="2542759" cy="338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13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13" y="228600"/>
            <a:ext cx="7239000" cy="1676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Marsha Phelps:</a:t>
            </a:r>
            <a:br>
              <a:rPr lang="en-US" dirty="0" smtClean="0"/>
            </a:br>
            <a:r>
              <a:rPr lang="en-US" dirty="0" smtClean="0"/>
              <a:t>Weaving pattern on </a:t>
            </a:r>
            <a:r>
              <a:rPr lang="en-US" dirty="0" err="1" smtClean="0"/>
              <a:t>pg</a:t>
            </a:r>
            <a:r>
              <a:rPr lang="en-US" dirty="0" smtClean="0"/>
              <a:t> 132 to be </a:t>
            </a:r>
            <a:r>
              <a:rPr lang="en-US" dirty="0" err="1" smtClean="0"/>
              <a:t>fulled</a:t>
            </a:r>
            <a:r>
              <a:rPr lang="en-US" dirty="0" smtClean="0"/>
              <a:t> or felted…..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6146" name="Picture 2" descr="https://attachment.outlook.live.net/owa/MSA%3Ab_kracher%40hotmail.com/service.svc/s/GetAttachmentThumbnail?id=AQMkADAwATE0YjEwLWFhADZkLWM5YzUtMDACLTAwCgBGAAADblEIhyFlQU2NvyepqA0u6AcA3GEFINkGikWkutb5gSnP%2BAAAAgEMAAAA3GEFINkGikWkutb5gSnP%2BAAFWFxkUAAAAAESABAAddrxvF328EGjoLPQasPq2g%3D%3D&amp;thumbnailType=2&amp;isc=1&amp;token=eyJhbGciOiJSUzI1NiIsImtpZCI6IjMwODE3OUNFNUY0QjUyRTc4QjJEQjg5NjZCQUY0RUNDMzcyN0FFRUUiLCJ0eXAiOiJKV1QiLCJ4NXQiOiJNSUY1emw5TFV1ZUxMYmlXYTY5T3pEY25ydTQifQ.eyJvcmlnaW4iOiJodHRwczovL291dGxvb2subGl2ZS5jb20iLCJ1YyI6IjU5ZmI1MzI4N2ZkZDRmMWRiOTJmOTc2MWEyYzAxYzBkIiwidmVyIjoiRXhjaGFuZ2UuQ2FsbGJhY2suVjEiLCJhcHBjdHhzZW5kZXIiOiJPd2FEb3dubG9hZEA4NGRmOWU3Zi1lOWY2LTQwYWYtYjQzNS1hYWFhYWFhYWFhYWEiLCJpc3NyaW5nIjoiV1ciLCJhcHBjdHgiOiJ7XCJtc2V4Y2hwcm90XCI6XCJvd2FcIixcInB1aWRcIjpcIjM2NDAwOTkyNzU5MjM4OVwiLFwic2NvcGVcIjpcIk93YURvd25sb2FkXCIsXCJvaWRcIjpcIjAwMDE0YjEwLWFhNmQtYzljNS0wMDAwLTAwMDAwMDAwMDAwMFwiLFwicHJpbWFyeXNpZFwiOlwiUy0xLTI4MjctODQ3NTItMjg1OTMyMTc5N1wifSIsIm5iZiI6MTYzNDg2NjI5NCwiZXhwIjoxNjM0ODY2ODk0LCJpc3MiOiIwMDAwMDAwMi0wMDAwLTBmZjEtY2UwMC0wMDAwMDAwMDAwMDBAODRkZjllN2YtZTlmNi00MGFmLWI0MzUtYWFhYWFhYWFhYWFhIiwiYXVkIjoiMDAwMDAwMDItMDAwMC0wZmYxLWNlMDAtMDAwMDAwMDAwMDAwL2F0dGFjaG1lbnQub3V0bG9vay5saXZlLm5ldEA4NGRmOWU3Zi1lOWY2LTQwYWYtYjQzNS1hYWFhYWFhYWFhYWEiLCJoYXBwIjoib3dhIn0.YQS1YSzrVAHIYBE3twXfsUvzv1L2-hek4f9yZzbDkkNAmMHsA1RaWUfOxyYldAysHvMi3saWDRl1JEN1LUXawMKnAy0F8zIm4Rvu6dtOddjdtX9MucCuWA334A3nWMag-ZLZ1x72h4xniyjsxU0EyakAUR4Y_OsMwRxcF3Pj45ss5jD_S2VoAqWXQ4OrY8DD4_NQP6WCzlmWSZky5JcWIhl_CRNl3jL3_EuVXkVDRCej59qq81ZOo619MqfcttbIpOv_vGRYaKc21fbPJyCGdCnnWRvAWIEByxRoAb9zZJ0bJK9TGkaSPXILK8LMrzFKTKJt46ym4fc3RB5PUoV98A&amp;X-OWA-CANARY=CAHXK1iQTUWvNGnK4mLqkzA2r_H7lNkYjQzsr-X7Wo5t_z0wm1_A2V2ymKqZmF8rQORvSPsPhjQ.&amp;owa=outlook.live.com&amp;scriptVer=20211011004.07&amp;animation=tru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" y="1676401"/>
            <a:ext cx="3092529" cy="4712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attachment.outlook.live.net/owa/MSA%3Ab_kracher%40hotmail.com/service.svc/s/GetAttachmentThumbnail?id=AQMkADAwATE0YjEwLWFhADZkLWM5YzUtMDACLTAwCgBGAAADblEIhyFlQU2NvyepqA0u6AcA3GEFINkGikWkutb5gSnP%2BAAAAgEMAAAA3GEFINkGikWkutb5gSnP%2BAAFWFxkUAAAAAESABAA8f6KjUvMOUSz%2F7y4Mwmq%2Bg%3D%3D&amp;thumbnailType=2&amp;isc=1&amp;token=eyJhbGciOiJSUzI1NiIsImtpZCI6IjMwODE3OUNFNUY0QjUyRTc4QjJEQjg5NjZCQUY0RUNDMzcyN0FFRUUiLCJ0eXAiOiJKV1QiLCJ4NXQiOiJNSUY1emw5TFV1ZUxMYmlXYTY5T3pEY25ydTQifQ.eyJvcmlnaW4iOiJodHRwczovL291dGxvb2subGl2ZS5jb20iLCJ1YyI6IjU5ZmI1MzI4N2ZkZDRmMWRiOTJmOTc2MWEyYzAxYzBkIiwidmVyIjoiRXhjaGFuZ2UuQ2FsbGJhY2suVjEiLCJhcHBjdHhzZW5kZXIiOiJPd2FEb3dubG9hZEA4NGRmOWU3Zi1lOWY2LTQwYWYtYjQzNS1hYWFhYWFhYWFhYWEiLCJpc3NyaW5nIjoiV1ciLCJhcHBjdHgiOiJ7XCJtc2V4Y2hwcm90XCI6XCJvd2FcIixcInB1aWRcIjpcIjM2NDAwOTkyNzU5MjM4OVwiLFwic2NvcGVcIjpcIk93YURvd25sb2FkXCIsXCJvaWRcIjpcIjAwMDE0YjEwLWFhNmQtYzljNS0wMDAwLTAwMDAwMDAwMDAwMFwiLFwicHJpbWFyeXNpZFwiOlwiUy0xLTI4MjctODQ3NTItMjg1OTMyMTc5N1wifSIsIm5iZiI6MTYzNDg2NjI5NCwiZXhwIjoxNjM0ODY2ODk0LCJpc3MiOiIwMDAwMDAwMi0wMDAwLTBmZjEtY2UwMC0wMDAwMDAwMDAwMDBAODRkZjllN2YtZTlmNi00MGFmLWI0MzUtYWFhYWFhYWFhYWFhIiwiYXVkIjoiMDAwMDAwMDItMDAwMC0wZmYxLWNlMDAtMDAwMDAwMDAwMDAwL2F0dGFjaG1lbnQub3V0bG9vay5saXZlLm5ldEA4NGRmOWU3Zi1lOWY2LTQwYWYtYjQzNS1hYWFhYWFhYWFhYWEiLCJoYXBwIjoib3dhIn0.YQS1YSzrVAHIYBE3twXfsUvzv1L2-hek4f9yZzbDkkNAmMHsA1RaWUfOxyYldAysHvMi3saWDRl1JEN1LUXawMKnAy0F8zIm4Rvu6dtOddjdtX9MucCuWA334A3nWMag-ZLZ1x72h4xniyjsxU0EyakAUR4Y_OsMwRxcF3Pj45ss5jD_S2VoAqWXQ4OrY8DD4_NQP6WCzlmWSZky5JcWIhl_CRNl3jL3_EuVXkVDRCej59qq81ZOo619MqfcttbIpOv_vGRYaKc21fbPJyCGdCnnWRvAWIEByxRoAb9zZJ0bJK9TGkaSPXILK8LMrzFKTKJt46ym4fc3RB5PUoV98A&amp;X-OWA-CANARY=CAHXK1iQTUWvNGnK4mLqkzA2r_H7lNkYjQzsr-X7Wo5t_z0wm1_A2V2ymKqZmF8rQORvSPsPhjQ.&amp;owa=outlook.live.com&amp;scriptVer=20211011004.07&amp;animation=tr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012" y="1219200"/>
            <a:ext cx="3502209" cy="465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attachment.outlook.live.net/owa/MSA%3Ab_kracher%40hotmail.com/service.svc/s/GetAttachmentThumbnail?id=AQMkADAwATE0YjEwLWFhADZkLWM5YzUtMDACLTAwCgBGAAADblEIhyFlQU2NvyepqA0u6AcA3GEFINkGikWkutb5gSnP%2BAAAAgEMAAAA3GEFINkGikWkutb5gSnP%2BAAFWFxkUAAAAAESABAAbF%2BZPDSaIEiK%2BTX0j7e%2F3g%3D%3D&amp;thumbnailType=2&amp;isc=1&amp;token=eyJhbGciOiJSUzI1NiIsImtpZCI6IjMwODE3OUNFNUY0QjUyRTc4QjJEQjg5NjZCQUY0RUNDMzcyN0FFRUUiLCJ0eXAiOiJKV1QiLCJ4NXQiOiJNSUY1emw5TFV1ZUxMYmlXYTY5T3pEY25ydTQifQ.eyJvcmlnaW4iOiJodHRwczovL291dGxvb2subGl2ZS5jb20iLCJ1YyI6IjU5ZmI1MzI4N2ZkZDRmMWRiOTJmOTc2MWEyYzAxYzBkIiwidmVyIjoiRXhjaGFuZ2UuQ2FsbGJhY2suVjEiLCJhcHBjdHhzZW5kZXIiOiJPd2FEb3dubG9hZEA4NGRmOWU3Zi1lOWY2LTQwYWYtYjQzNS1hYWFhYWFhYWFhYWEiLCJpc3NyaW5nIjoiV1ciLCJhcHBjdHgiOiJ7XCJtc2V4Y2hwcm90XCI6XCJvd2FcIixcInB1aWRcIjpcIjM2NDAwOTkyNzU5MjM4OVwiLFwic2NvcGVcIjpcIk93YURvd25sb2FkXCIsXCJvaWRcIjpcIjAwMDE0YjEwLWFhNmQtYzljNS0wMDAwLTAwMDAwMDAwMDAwMFwiLFwicHJpbWFyeXNpZFwiOlwiUy0xLTI4MjctODQ3NTItMjg1OTMyMTc5N1wifSIsIm5iZiI6MTYzNDg2NjI5NCwiZXhwIjoxNjM0ODY2ODk0LCJpc3MiOiIwMDAwMDAwMi0wMDAwLTBmZjEtY2UwMC0wMDAwMDAwMDAwMDBAODRkZjllN2YtZTlmNi00MGFmLWI0MzUtYWFhYWFhYWFhYWFhIiwiYXVkIjoiMDAwMDAwMDItMDAwMC0wZmYxLWNlMDAtMDAwMDAwMDAwMDAwL2F0dGFjaG1lbnQub3V0bG9vay5saXZlLm5ldEA4NGRmOWU3Zi1lOWY2LTQwYWYtYjQzNS1hYWFhYWFhYWFhYWEiLCJoYXBwIjoib3dhIn0.YQS1YSzrVAHIYBE3twXfsUvzv1L2-hek4f9yZzbDkkNAmMHsA1RaWUfOxyYldAysHvMi3saWDRl1JEN1LUXawMKnAy0F8zIm4Rvu6dtOddjdtX9MucCuWA334A3nWMag-ZLZ1x72h4xniyjsxU0EyakAUR4Y_OsMwRxcF3Pj45ss5jD_S2VoAqWXQ4OrY8DD4_NQP6WCzlmWSZky5JcWIhl_CRNl3jL3_EuVXkVDRCej59qq81ZOo619MqfcttbIpOv_vGRYaKc21fbPJyCGdCnnWRvAWIEByxRoAb9zZJ0bJK9TGkaSPXILK8LMrzFKTKJt46ym4fc3RB5PUoV98A&amp;X-OWA-CANARY=CAHXK1iQTUWvNGnK4mLqkzA2r_H7lNkYjQzsr-X7Wo5t_z0wm1_A2V2ymKqZmF8rQORvSPsPhjQ.&amp;owa=outlook.live.com&amp;scriptVer=20211011004.07&amp;animation=tru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013" y="228600"/>
            <a:ext cx="4581525" cy="571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56012" y="6019801"/>
            <a:ext cx="3502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Just off the loom; knotting warp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737474" y="5935088"/>
            <a:ext cx="4191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After gently felting in bathtub and drying in the dryer.  Will repeat process to get thicker; agitating more in  tub, then dry….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8792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10515602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(plaid weaving cont’d): </a:t>
            </a:r>
            <a:br>
              <a:rPr lang="en-US" dirty="0" smtClean="0"/>
            </a:br>
            <a:r>
              <a:rPr lang="en-US" dirty="0" smtClean="0"/>
              <a:t>Bulky Lamb’s Pride wool, natural color Imperial Yarn Company and a red yarn from Sharyl</a:t>
            </a:r>
            <a:br>
              <a:rPr lang="en-US" dirty="0" smtClean="0"/>
            </a:br>
            <a:r>
              <a:rPr lang="en-US" dirty="0" smtClean="0"/>
              <a:t>8 dpi</a:t>
            </a:r>
            <a:endParaRPr lang="en-US" dirty="0"/>
          </a:p>
        </p:txBody>
      </p:sp>
      <p:pic>
        <p:nvPicPr>
          <p:cNvPr id="7170" name="Picture 2" descr="https://attachment.outlook.live.net/owa/MSA%3Ab_kracher%40hotmail.com/service.svc/s/GetAttachmentThumbnail?id=AQMkADAwATE0YjEwLWFhADZkLWM5YzUtMDACLTAwCgBGAAADblEIhyFlQU2NvyepqA0u6AcA3GEFINkGikWkutb5gSnP%2BAAAAgEMAAAA3GEFINkGikWkutb5gSnP%2BAAFWFxkUAAAAAESABAAsrnS3CSrpkSWWGT9H46JtQ%3D%3D&amp;thumbnailType=2&amp;isc=1&amp;token=eyJhbGciOiJSUzI1NiIsImtpZCI6IjMwODE3OUNFNUY0QjUyRTc4QjJEQjg5NjZCQUY0RUNDMzcyN0FFRUUiLCJ0eXAiOiJKV1QiLCJ4NXQiOiJNSUY1emw5TFV1ZUxMYmlXYTY5T3pEY25ydTQifQ.eyJvcmlnaW4iOiJodHRwczovL291dGxvb2subGl2ZS5jb20iLCJ1YyI6IjU5ZmI1MzI4N2ZkZDRmMWRiOTJmOTc2MWEyYzAxYzBkIiwidmVyIjoiRXhjaGFuZ2UuQ2FsbGJhY2suVjEiLCJhcHBjdHhzZW5kZXIiOiJPd2FEb3dubG9hZEA4NGRmOWU3Zi1lOWY2LTQwYWYtYjQzNS1hYWFhYWFhYWFhYWEiLCJpc3NyaW5nIjoiV1ciLCJhcHBjdHgiOiJ7XCJtc2V4Y2hwcm90XCI6XCJvd2FcIixcInB1aWRcIjpcIjM2NDAwOTkyNzU5MjM4OVwiLFwic2NvcGVcIjpcIk93YURvd25sb2FkXCIsXCJvaWRcIjpcIjAwMDE0YjEwLWFhNmQtYzljNS0wMDAwLTAwMDAwMDAwMDAwMFwiLFwicHJpbWFyeXNpZFwiOlwiUy0xLTI4MjctODQ3NTItMjg1OTMyMTc5N1wifSIsIm5iZiI6MTYzNDg2NjI5NCwiZXhwIjoxNjM0ODY2ODk0LCJpc3MiOiIwMDAwMDAwMi0wMDAwLTBmZjEtY2UwMC0wMDAwMDAwMDAwMDBAODRkZjllN2YtZTlmNi00MGFmLWI0MzUtYWFhYWFhYWFhYWFhIiwiYXVkIjoiMDAwMDAwMDItMDAwMC0wZmYxLWNlMDAtMDAwMDAwMDAwMDAwL2F0dGFjaG1lbnQub3V0bG9vay5saXZlLm5ldEA4NGRmOWU3Zi1lOWY2LTQwYWYtYjQzNS1hYWFhYWFhYWFhYWEiLCJoYXBwIjoib3dhIn0.YQS1YSzrVAHIYBE3twXfsUvzv1L2-hek4f9yZzbDkkNAmMHsA1RaWUfOxyYldAysHvMi3saWDRl1JEN1LUXawMKnAy0F8zIm4Rvu6dtOddjdtX9MucCuWA334A3nWMag-ZLZ1x72h4xniyjsxU0EyakAUR4Y_OsMwRxcF3Pj45ss5jD_S2VoAqWXQ4OrY8DD4_NQP6WCzlmWSZky5JcWIhl_CRNl3jL3_EuVXkVDRCej59qq81ZOo619MqfcttbIpOv_vGRYaKc21fbPJyCGdCnnWRvAWIEByxRoAb9zZJ0bJK9TGkaSPXILK8LMrzFKTKJt46ym4fc3RB5PUoV98A&amp;X-OWA-CANARY=CAHXK1iQTUWvNGnK4mLqkzA2r_H7lNkYjQzsr-X7Wo5t_z0wm1_A2V2ymKqZmF8rQORvSPsPhjQ.&amp;owa=outlook.live.com&amp;scriptVer=20211011004.07&amp;animation=tru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2" y="2133600"/>
            <a:ext cx="3473529" cy="4621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attachment.outlook.live.net/owa/MSA%3Ab_kracher%40hotmail.com/service.svc/s/GetAttachmentThumbnail?id=AQMkADAwATE0YjEwLWFhADZkLWM5YzUtMDACLTAwCgBGAAADblEIhyFlQU2NvyepqA0u6AcA3GEFINkGikWkutb5gSnP%2BAAAAgEMAAAA3GEFINkGikWkutb5gSnP%2BAAFWFxkUQAAAAESABAAVIZ51wDPQ0y6LVH2db5%2Bzg%3D%3D&amp;thumbnailType=2&amp;isc=1&amp;token=eyJhbGciOiJSUzI1NiIsImtpZCI6IjMwODE3OUNFNUY0QjUyRTc4QjJEQjg5NjZCQUY0RUNDMzcyN0FFRUUiLCJ0eXAiOiJKV1QiLCJ4NXQiOiJNSUY1emw5TFV1ZUxMYmlXYTY5T3pEY25ydTQifQ.eyJvcmlnaW4iOiJodHRwczovL291dGxvb2subGl2ZS5jb20iLCJ1YyI6IjU5ZmI1MzI4N2ZkZDRmMWRiOTJmOTc2MWEyYzAxYzBkIiwidmVyIjoiRXhjaGFuZ2UuQ2FsbGJhY2suVjEiLCJhcHBjdHhzZW5kZXIiOiJPd2FEb3dubG9hZEA4NGRmOWU3Zi1lOWY2LTQwYWYtYjQzNS1hYWFhYWFhYWFhYWEiLCJpc3NyaW5nIjoiV1ciLCJhcHBjdHgiOiJ7XCJtc2V4Y2hwcm90XCI6XCJvd2FcIixcInB1aWRcIjpcIjM2NDAwOTkyNzU5MjM4OVwiLFwic2NvcGVcIjpcIk93YURvd25sb2FkXCIsXCJvaWRcIjpcIjAwMDE0YjEwLWFhNmQtYzljNS0wMDAwLTAwMDAwMDAwMDAwMFwiLFwicHJpbWFyeXNpZFwiOlwiUy0xLTI4MjctODQ3NTItMjg1OTMyMTc5N1wifSIsIm5iZiI6MTYzNDg2NjkxNiwiZXhwIjoxNjM0ODY3NTE2LCJpc3MiOiIwMDAwMDAwMi0wMDAwLTBmZjEtY2UwMC0wMDAwMDAwMDAwMDBAODRkZjllN2YtZTlmNi00MGFmLWI0MzUtYWFhYWFhYWFhYWFhIiwiYXVkIjoiMDAwMDAwMDItMDAwMC0wZmYxLWNlMDAtMDAwMDAwMDAwMDAwL2F0dGFjaG1lbnQub3V0bG9vay5saXZlLm5ldEA4NGRmOWU3Zi1lOWY2LTQwYWYtYjQzNS1hYWFhYWFhYWFhYWEiLCJoYXBwIjoib3dhIn0.UlRiPMuzjcaufbX4faqmf_G4XZ8R3hOK_nvqmoLRKXYuVJHT2XrX_tw1CtRRgZFEHGLuzyROY4pm1kmPrt_N45wIkDqAfIXXMaI2y282DRFzWZ65wPs224wKlfZ4N6mMDrORv20ZahrjubTdxKffHNqPicbVqdtgojtjZ4WqIc7marPQYQ1aEV1EdkQ1D483T-PUcTRivTHWfXDjD3y_BUGRhjqWi5xflLQi2-0RHHfKe7ODNK_7NqARd0gEHe9pTFnKX3Qd99NzNjM2ZqKBZwG39732Xh7v1JTX_jqP0j0oUifUu9B5Ks5iSe2JLqB1N6u09nJpEgDL3DPC0FPeqg&amp;X-OWA-CANARY=IqgkmvTx_EODzb_J0DXmrIAjI1H9lNkYebWBT3Zih9tisfvvPoKVFMCqVEqg-bEVdY0UjnAKr7U.&amp;owa=outlook.live.com&amp;scriptVer=20211011004.07&amp;animation=tr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612" y="2133600"/>
            <a:ext cx="6096000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79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213" y="76200"/>
            <a:ext cx="7848599" cy="1981200"/>
          </a:xfrm>
        </p:spPr>
        <p:txBody>
          <a:bodyPr>
            <a:normAutofit/>
          </a:bodyPr>
          <a:lstStyle/>
          <a:p>
            <a:r>
              <a:rPr lang="en-US" dirty="0" smtClean="0"/>
              <a:t>Marsha Phelps:  </a:t>
            </a:r>
            <a:br>
              <a:rPr lang="en-US" dirty="0" smtClean="0"/>
            </a:br>
            <a:r>
              <a:rPr lang="en-US" dirty="0" smtClean="0"/>
              <a:t>Latest project!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8194" name="Picture 2" descr="Image preview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917" y="1903445"/>
            <a:ext cx="3581400" cy="476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pre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212" y="381000"/>
            <a:ext cx="4581525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36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7012" y="76200"/>
            <a:ext cx="6553200" cy="4419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Randee</a:t>
            </a:r>
            <a:r>
              <a:rPr lang="en-US" dirty="0" smtClean="0"/>
              <a:t> </a:t>
            </a:r>
            <a:r>
              <a:rPr lang="en-US" dirty="0" err="1" smtClean="0"/>
              <a:t>Frommer</a:t>
            </a:r>
            <a:r>
              <a:rPr lang="en-US" dirty="0" smtClean="0"/>
              <a:t>: 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Tartan scarf for my husband.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Knit </a:t>
            </a:r>
            <a:r>
              <a:rPr lang="en-US" dirty="0"/>
              <a:t>Picks wool fingering </a:t>
            </a:r>
            <a:r>
              <a:rPr lang="en-US" dirty="0" smtClean="0"/>
              <a:t>yarn </a:t>
            </a:r>
            <a:br>
              <a:rPr lang="en-US" dirty="0" smtClean="0"/>
            </a:br>
            <a:r>
              <a:rPr lang="en-US" dirty="0" smtClean="0"/>
              <a:t>12 dpi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66012" y="4267200"/>
            <a:ext cx="3657600" cy="1524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 descr="Image pre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6" y="76200"/>
            <a:ext cx="5600699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50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813" y="0"/>
            <a:ext cx="10134602" cy="1371600"/>
          </a:xfrm>
        </p:spPr>
        <p:txBody>
          <a:bodyPr/>
          <a:lstStyle/>
          <a:p>
            <a:r>
              <a:rPr lang="en-US" dirty="0" err="1" smtClean="0"/>
              <a:t>Randee</a:t>
            </a:r>
            <a:r>
              <a:rPr lang="en-US" dirty="0" smtClean="0"/>
              <a:t> </a:t>
            </a:r>
            <a:r>
              <a:rPr lang="en-US" dirty="0" err="1" smtClean="0"/>
              <a:t>Frommer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Study </a:t>
            </a:r>
            <a:r>
              <a:rPr lang="en-US" dirty="0"/>
              <a:t>using Plaid Works </a:t>
            </a:r>
            <a:r>
              <a:rPr lang="en-US" dirty="0" smtClean="0"/>
              <a:t>App</a:t>
            </a:r>
            <a:endParaRPr lang="en-US" dirty="0"/>
          </a:p>
        </p:txBody>
      </p:sp>
      <p:pic>
        <p:nvPicPr>
          <p:cNvPr id="4098" name="Picture 2" descr="Image preview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612" y="1459463"/>
            <a:ext cx="35814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pre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012" y="381000"/>
            <a:ext cx="39624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41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95261.potx" id="{4CBF9558-C12D-4F51-9AA3-9D0796951DBC}" vid="{FFC159E6-A134-46E7-B1A0-C306E39FC295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digital blue tunnel presentation (widescreen)</Template>
  <TotalTime>1529</TotalTime>
  <Words>210</Words>
  <Application>Microsoft Office PowerPoint</Application>
  <PresentationFormat>Custom</PresentationFormat>
  <Paragraphs>34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Corbel</vt:lpstr>
      <vt:lpstr>Roboto</vt:lpstr>
      <vt:lpstr>Times New Roman</vt:lpstr>
      <vt:lpstr>Digital Blue Tunnel 16x9</vt:lpstr>
      <vt:lpstr>RIGID HEDDLE STUDY GROUP </vt:lpstr>
      <vt:lpstr>Sharyl McCulloch:   Pieces woven using Vari-dent heddle.  Random plaids coinciding with October lesson plan.</vt:lpstr>
      <vt:lpstr>Sharyl McCulloch:  Vari-dent heddle – “unloaded” and in use with various weights/widths of yarn on a RHL. </vt:lpstr>
      <vt:lpstr>Marsha Phelps:   First shawl using Lion Brand ribbon yarn for warp and weft.  12 dpi</vt:lpstr>
      <vt:lpstr>Marsha Phelps: Weaving pattern on pg 132 to be fulled or felted….. </vt:lpstr>
      <vt:lpstr>(plaid weaving cont’d):  Bulky Lamb’s Pride wool, natural color Imperial Yarn Company and a red yarn from Sharyl 8 dpi</vt:lpstr>
      <vt:lpstr>Marsha Phelps:   Latest project! </vt:lpstr>
      <vt:lpstr>Randee Frommer:   Tartan scarf for my husband.  Knit Picks wool fingering yarn  12 dpi    </vt:lpstr>
      <vt:lpstr>Randee Frommer: Study using Plaid Works App</vt:lpstr>
      <vt:lpstr>Mary Anna Swinnerton: Plaids </vt:lpstr>
      <vt:lpstr>Mary Anna Swinnerton:  My mother’s Montgomery Clan Plaid (Sample from Linda Davis Tartan Workshop several years ago) creating a plaid by letting the number and order of warp threads determine the number and order of weft shots a “Warp Determined Plaid”</vt:lpstr>
      <vt:lpstr>Mary Anna Swinnerton:</vt:lpstr>
      <vt:lpstr>KAY PARKINSON:  Towels  2 New towels; weft is linen paper and warp is blue 8/2 cotton The white towels are the original towels presented at the last meeting. </vt:lpstr>
      <vt:lpstr>END OF PRESENTATION!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RIGID HEDDLE STUDY GROUP</dc:title>
  <dc:creator>Barbara Kracher</dc:creator>
  <cp:lastModifiedBy>Barbara Kracher</cp:lastModifiedBy>
  <cp:revision>16</cp:revision>
  <dcterms:created xsi:type="dcterms:W3CDTF">2021-10-21T01:41:53Z</dcterms:created>
  <dcterms:modified xsi:type="dcterms:W3CDTF">2021-10-24T01:07:49Z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